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73" r:id="rId2"/>
    <p:sldId id="264" r:id="rId3"/>
    <p:sldId id="267" r:id="rId4"/>
    <p:sldId id="270" r:id="rId5"/>
    <p:sldId id="259" r:id="rId6"/>
    <p:sldId id="261" r:id="rId7"/>
    <p:sldId id="263" r:id="rId8"/>
    <p:sldId id="269" r:id="rId9"/>
    <p:sldId id="272" r:id="rId10"/>
    <p:sldId id="274" r:id="rId11"/>
  </p:sldIdLst>
  <p:sldSz cx="12192000" cy="6858000"/>
  <p:notesSz cx="6858000" cy="9144000"/>
  <p:custDataLst>
    <p:tags r:id="rId13"/>
  </p:custDataLst>
  <p:defaultTextStyle>
    <a:defPPr>
      <a:defRPr lang="en-US"/>
    </a:defPPr>
    <a:lvl1pPr marL="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89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8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D44192-9EA6-AC45-9400-5E31FF1B5B59}" type="datetimeFigureOut">
              <a:rPr lang="en-US" smtClean="0"/>
              <a:t>4/11/18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E44C9A-E69A-A24F-9029-3A9669FF4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7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9215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TALK TRACK</a:t>
            </a:r>
            <a:endParaRPr dirty="0"/>
          </a:p>
          <a:p>
            <a:pPr marL="176193" marR="0" lvl="0" indent="-17619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Hello, my name is [NAME] and I want to thank you for taking time to speak with me today.</a:t>
            </a:r>
            <a:endParaRPr dirty="0"/>
          </a:p>
          <a:p>
            <a:pPr marL="176193" marR="0" lvl="0" indent="-17619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Hortonworks Powers the Future of Data: data-in-motion, data-at-rest, and Modern Data Applications. </a:t>
            </a:r>
            <a:endParaRPr dirty="0"/>
          </a:p>
          <a:p>
            <a:pPr marL="176193" marR="0" lvl="0" indent="-17619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Today, I’ll tell you how we do that and how you can transform your business by managing your data with Hortonworks Connected Data platforms.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[NEXT SLIDE]</a:t>
            </a:r>
            <a:endParaRPr sz="1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 dirty="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Hortonworks: Powering the Future of 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845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3876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5008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3900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Shape 28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Hortonworks: Powering the Future of 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1971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6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7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8.bin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e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9.bin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2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3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4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708" y="-12815"/>
            <a:ext cx="12225524" cy="687049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01245" y="2412712"/>
            <a:ext cx="6370320" cy="1308050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454007">
              <a:lnSpc>
                <a:spcPct val="85000"/>
              </a:lnSpc>
              <a:spcAft>
                <a:spcPts val="0"/>
              </a:spcAft>
              <a:tabLst/>
              <a:defRPr sz="5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01245" y="3875182"/>
            <a:ext cx="6370320" cy="392415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167"/>
              </a:spcBef>
              <a:spcAft>
                <a:spcPts val="167"/>
              </a:spcAft>
              <a:buNone/>
              <a:defRPr sz="300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9009" y="5845789"/>
            <a:ext cx="1828800" cy="77724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701245" y="4370085"/>
            <a:ext cx="6370320" cy="392415"/>
          </a:xfr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898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646" y="-10474"/>
            <a:ext cx="12216381" cy="686535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01244" y="2540000"/>
            <a:ext cx="10995660" cy="654025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454007">
              <a:lnSpc>
                <a:spcPct val="85000"/>
              </a:lnSpc>
              <a:spcAft>
                <a:spcPts val="0"/>
              </a:spcAft>
              <a:tabLst/>
              <a:defRPr sz="5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4597" y="6122251"/>
            <a:ext cx="1328382" cy="5645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3170" y="6476474"/>
            <a:ext cx="11836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548640">
              <a:lnSpc>
                <a:spcPct val="90000"/>
              </a:lnSpc>
              <a:defRPr sz="1200" b="0" spc="-84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lvl="0"/>
            <a:fld id="{9484F7A5-6A8F-8446-A111-2677E1911D97}" type="slidenum">
              <a:rPr lang="en-US" sz="1000" smtClean="0"/>
              <a:pPr lvl="0"/>
              <a:t>‹#›</a:t>
            </a:fld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1082040" y="6476474"/>
            <a:ext cx="247503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buFont typeface="Arial"/>
              <a:buNone/>
              <a:defRPr sz="1080">
                <a:solidFill>
                  <a:schemeClr val="accent4">
                    <a:lumMod val="50000"/>
                  </a:schemeClr>
                </a:solidFill>
                <a:ea typeface="ヒラギノ角ゴ Pro W3" charset="-128"/>
                <a:cs typeface="ヒラギノ角ゴ Pro W3" charset="-128"/>
              </a:defRPr>
            </a:lvl1pPr>
          </a:lstStyle>
          <a:p>
            <a:pPr lvl="0"/>
            <a:r>
              <a:rPr lang="en-US" sz="900" dirty="0"/>
              <a:t>© Hortonworks 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59705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ay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645" y="-10474"/>
            <a:ext cx="12216379" cy="686535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01244" y="2540000"/>
            <a:ext cx="10995660" cy="654025"/>
          </a:xfrm>
          <a:prstGeom prst="rect">
            <a:avLst/>
          </a:prstGeom>
          <a:noFill/>
          <a:effectLst/>
        </p:spPr>
        <p:txBody>
          <a:bodyPr wrap="square" lIns="0" bIns="0" anchor="b" anchorCtr="0">
            <a:spAutoFit/>
          </a:bodyPr>
          <a:lstStyle>
            <a:lvl1pPr marL="0" indent="0" algn="l" defTabSz="454007">
              <a:lnSpc>
                <a:spcPct val="85000"/>
              </a:lnSpc>
              <a:spcAft>
                <a:spcPts val="0"/>
              </a:spcAft>
              <a:tabLst/>
              <a:defRPr sz="5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4597" y="6122251"/>
            <a:ext cx="1328382" cy="5645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3170" y="6476474"/>
            <a:ext cx="11836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548640">
              <a:lnSpc>
                <a:spcPct val="90000"/>
              </a:lnSpc>
              <a:defRPr sz="1200" b="0" spc="-84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lvl="0"/>
            <a:fld id="{9484F7A5-6A8F-8446-A111-2677E1911D97}" type="slidenum">
              <a:rPr lang="en-US" sz="1000" smtClean="0"/>
              <a:pPr lvl="0"/>
              <a:t>‹#›</a:t>
            </a:fld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1082040" y="6476474"/>
            <a:ext cx="247503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buFont typeface="Arial"/>
              <a:buNone/>
              <a:defRPr sz="1080">
                <a:solidFill>
                  <a:schemeClr val="accent4">
                    <a:lumMod val="50000"/>
                  </a:schemeClr>
                </a:solidFill>
                <a:ea typeface="ヒラギノ角ゴ Pro W3" charset="-128"/>
                <a:cs typeface="ヒラギノ角ゴ Pro W3" charset="-128"/>
              </a:defRPr>
            </a:lvl1pPr>
          </a:lstStyle>
          <a:p>
            <a:pPr lvl="0"/>
            <a:r>
              <a:rPr lang="en-US" sz="900" dirty="0"/>
              <a:t>© Hortonworks 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8055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646" y="-10474"/>
            <a:ext cx="12216381" cy="686535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01244" y="2286000"/>
            <a:ext cx="10995660" cy="872033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454007">
              <a:lnSpc>
                <a:spcPct val="85000"/>
              </a:lnSpc>
              <a:spcAft>
                <a:spcPts val="0"/>
              </a:spcAft>
              <a:tabLst/>
              <a:defRPr sz="6666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9009" y="5845789"/>
            <a:ext cx="1828800" cy="7772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3170" y="6476474"/>
            <a:ext cx="11836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548640">
              <a:lnSpc>
                <a:spcPct val="90000"/>
              </a:lnSpc>
              <a:defRPr sz="1200" b="0" spc="-84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lvl="0"/>
            <a:fld id="{9484F7A5-6A8F-8446-A111-2677E1911D97}" type="slidenum">
              <a:rPr lang="en-US" sz="1000" smtClean="0"/>
              <a:pPr lvl="0"/>
              <a:t>‹#›</a:t>
            </a:fld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1082040" y="6476474"/>
            <a:ext cx="247503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buFont typeface="Arial"/>
              <a:buNone/>
              <a:defRPr sz="1080">
                <a:solidFill>
                  <a:schemeClr val="accent4">
                    <a:lumMod val="50000"/>
                  </a:schemeClr>
                </a:solidFill>
                <a:ea typeface="ヒラギノ角ゴ Pro W3" charset="-128"/>
                <a:cs typeface="ヒラギノ角ゴ Pro W3" charset="-128"/>
              </a:defRPr>
            </a:lvl1pPr>
          </a:lstStyle>
          <a:p>
            <a:pPr lvl="0"/>
            <a:r>
              <a:rPr lang="en-US" sz="900" dirty="0"/>
              <a:t>© Hortonworks 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18932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102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.T. Kearney TitleOnly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00559654"/>
              </p:ext>
            </p:extLst>
          </p:nvPr>
        </p:nvGraphicFramePr>
        <p:xfrm>
          <a:off x="1324" y="1323"/>
          <a:ext cx="1323" cy="1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5" name="think-cell Slide" r:id="rId4" imgW="240" imgH="240" progId="TCLayout.ActiveDocument.1">
                  <p:embed/>
                </p:oleObj>
              </mc:Choice>
              <mc:Fallback>
                <p:oleObj name="think-cell Slide" r:id="rId4" imgW="240" imgH="24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24" y="1323"/>
                        <a:ext cx="1323" cy="13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26400" y="804673"/>
            <a:ext cx="11520000" cy="332399"/>
          </a:xfrm>
          <a:prstGeom prst="rect">
            <a:avLst/>
          </a:prstGeom>
          <a:noFill/>
          <a:ln>
            <a:noFill/>
          </a:ln>
        </p:spPr>
        <p:txBody>
          <a:bodyPr rtlCol="0"/>
          <a:lstStyle>
            <a:lvl1pPr>
              <a:defRPr/>
            </a:lvl1pPr>
          </a:lstStyle>
          <a:p>
            <a:r>
              <a:rPr lang="en-US" dirty="0"/>
              <a:t>Headline of maximum two lines here</a:t>
            </a:r>
          </a:p>
        </p:txBody>
      </p:sp>
    </p:spTree>
    <p:extLst>
      <p:ext uri="{BB962C8B-B14F-4D97-AF65-F5344CB8AC3E}">
        <p14:creationId xmlns:p14="http://schemas.microsoft.com/office/powerpoint/2010/main" val="2434685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23289685"/>
              </p:ext>
            </p:extLst>
          </p:nvPr>
        </p:nvGraphicFramePr>
        <p:xfrm>
          <a:off x="1324" y="1323"/>
          <a:ext cx="1323" cy="1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9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24" y="1323"/>
                        <a:ext cx="1323" cy="13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0" y="0"/>
            <a:ext cx="10972800" cy="1016000"/>
          </a:xfrm>
          <a:prstGeom prst="rect">
            <a:avLst/>
          </a:prstGeom>
        </p:spPr>
        <p:txBody>
          <a:bodyPr vert="horz" lIns="68547" tIns="34274" rIns="68547" bIns="34274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Headline Goes Here (maximum one line)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106435"/>
            <a:ext cx="10972800" cy="4954588"/>
          </a:xfrm>
          <a:prstGeom prst="rect">
            <a:avLst/>
          </a:prstGeom>
        </p:spPr>
        <p:txBody>
          <a:bodyPr vert="horz" lIns="68547" tIns="34274" rIns="68547" bIns="34274"/>
          <a:lstStyle>
            <a:lvl1pPr marL="0" indent="0">
              <a:spcBef>
                <a:spcPts val="1376"/>
              </a:spcBef>
              <a:buClr>
                <a:srgbClr val="69BE28"/>
              </a:buClr>
              <a:buFont typeface="Wingdings" charset="2"/>
              <a:buNone/>
              <a:defRPr sz="2400" b="1" i="0" baseline="0">
                <a:latin typeface="Arial"/>
                <a:cs typeface="Arial"/>
              </a:defRPr>
            </a:lvl1pPr>
            <a:lvl2pPr marL="0" indent="0" defTabSz="58706">
              <a:spcBef>
                <a:spcPts val="776"/>
              </a:spcBef>
              <a:buFont typeface="Lucida Grande"/>
              <a:buNone/>
              <a:tabLst/>
              <a:defRPr sz="2000">
                <a:solidFill>
                  <a:srgbClr val="1E1E1E"/>
                </a:solidFill>
              </a:defRPr>
            </a:lvl2pPr>
            <a:lvl3pPr marL="166603" indent="-166603" defTabSz="282434">
              <a:spcBef>
                <a:spcPts val="776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867">
                <a:solidFill>
                  <a:srgbClr val="1E1E1E"/>
                </a:solidFill>
              </a:defRPr>
            </a:lvl3pPr>
            <a:lvl4pPr marL="396688" indent="-171355" defTabSz="282434">
              <a:spcBef>
                <a:spcPts val="776"/>
              </a:spcBef>
              <a:spcAft>
                <a:spcPts val="0"/>
              </a:spcAft>
              <a:defRPr sz="1600">
                <a:solidFill>
                  <a:srgbClr val="1E1E1E"/>
                </a:solidFill>
              </a:defRPr>
            </a:lvl4pPr>
            <a:lvl5pPr marL="626757" indent="-176117" defTabSz="282434">
              <a:spcBef>
                <a:spcPts val="776"/>
              </a:spcBef>
              <a:spcAft>
                <a:spcPts val="0"/>
              </a:spcAft>
              <a:buFont typeface="Lucida Grande"/>
              <a:buChar char="-"/>
              <a:defRPr sz="1467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/>
              <a:t>Subhead Goes Here – 24pt</a:t>
            </a:r>
          </a:p>
          <a:p>
            <a:pPr lvl="1"/>
            <a:r>
              <a:rPr lang="en-US" dirty="0"/>
              <a:t>Subtopics Go Here – 20pt</a:t>
            </a:r>
          </a:p>
          <a:p>
            <a:pPr lvl="2"/>
            <a:r>
              <a:rPr lang="en-US" dirty="0"/>
              <a:t>Bulleted Subtopics Go Here – 18pt</a:t>
            </a:r>
          </a:p>
          <a:p>
            <a:pPr lvl="3"/>
            <a:r>
              <a:rPr lang="en-US" dirty="0"/>
              <a:t>Only use this level if necessary</a:t>
            </a:r>
          </a:p>
          <a:p>
            <a:pPr lvl="4"/>
            <a:r>
              <a:rPr lang="en-US" dirty="0"/>
              <a:t>You should never have to use this level</a:t>
            </a:r>
          </a:p>
        </p:txBody>
      </p:sp>
    </p:spTree>
    <p:extLst>
      <p:ext uri="{BB962C8B-B14F-4D97-AF65-F5344CB8AC3E}">
        <p14:creationId xmlns:p14="http://schemas.microsoft.com/office/powerpoint/2010/main" val="287187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47346495"/>
              </p:ext>
            </p:extLst>
          </p:nvPr>
        </p:nvGraphicFramePr>
        <p:xfrm>
          <a:off x="1324" y="1323"/>
          <a:ext cx="1323" cy="1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3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24" y="1323"/>
                        <a:ext cx="1323" cy="13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1833"/>
            <a:ext cx="9144000" cy="2387865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303"/>
            <a:ext cx="9144000" cy="1654968"/>
          </a:xfrm>
        </p:spPr>
        <p:txBody>
          <a:bodyPr/>
          <a:lstStyle>
            <a:lvl1pPr marL="0" indent="0" algn="ctr">
              <a:buNone/>
              <a:defRPr sz="2000"/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729" y="6356615"/>
            <a:ext cx="2742407" cy="365125"/>
          </a:xfrm>
          <a:prstGeom prst="rect">
            <a:avLst/>
          </a:prstGeom>
        </p:spPr>
        <p:txBody>
          <a:bodyPr/>
          <a:lstStyle/>
          <a:p>
            <a:fld id="{0F55C535-12AB-4E29-B0F4-DDDEE19257C9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865" y="6356615"/>
            <a:ext cx="411427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865" y="6356615"/>
            <a:ext cx="2742406" cy="365125"/>
          </a:xfrm>
          <a:prstGeom prst="rect">
            <a:avLst/>
          </a:prstGeom>
        </p:spPr>
        <p:txBody>
          <a:bodyPr/>
          <a:lstStyle/>
          <a:p>
            <a:fld id="{A22B4091-7FE8-47AB-8F5A-717061C1F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587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mp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6771293"/>
              </p:ext>
            </p:extLst>
          </p:nvPr>
        </p:nvGraphicFramePr>
        <p:xfrm>
          <a:off x="1324" y="1323"/>
          <a:ext cx="1323" cy="1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7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24" y="1323"/>
                        <a:ext cx="1323" cy="13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Connector 3"/>
          <p:cNvCxnSpPr/>
          <p:nvPr/>
        </p:nvCxnSpPr>
        <p:spPr>
          <a:xfrm>
            <a:off x="1" y="1016001"/>
            <a:ext cx="12192000" cy="1588"/>
          </a:xfrm>
          <a:prstGeom prst="line">
            <a:avLst/>
          </a:prstGeom>
          <a:ln>
            <a:solidFill>
              <a:srgbClr val="69BE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1" cy="10160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609600" y="1165226"/>
            <a:ext cx="10972801" cy="4954588"/>
          </a:xfrm>
          <a:prstGeom prst="rect">
            <a:avLst/>
          </a:prstGeom>
        </p:spPr>
        <p:txBody>
          <a:bodyPr vert="horz" lIns="121899" tIns="60949" rIns="121899" bIns="60949"/>
          <a:lstStyle>
            <a:lvl1pPr marL="224318" indent="-224318">
              <a:buClr>
                <a:srgbClr val="69BE28"/>
              </a:buClr>
              <a:defRPr sz="2400" b="1" i="0">
                <a:latin typeface="Arial"/>
                <a:cs typeface="Arial"/>
              </a:defRPr>
            </a:lvl1pPr>
            <a:lvl2pPr marL="755488" indent="-224318">
              <a:buFont typeface="Lucida Grande"/>
              <a:buChar char="–"/>
              <a:defRPr sz="2100"/>
            </a:lvl2pPr>
            <a:lvl3pPr marL="1441141" indent="-222203">
              <a:spcAft>
                <a:spcPts val="1600"/>
              </a:spcAft>
              <a:buFont typeface="Lucida Grande"/>
              <a:buChar char="–"/>
              <a:defRPr sz="1900"/>
            </a:lvl3pPr>
            <a:lvl4pPr marL="2056958" indent="-228551">
              <a:defRPr sz="1900"/>
            </a:lvl4pPr>
            <a:lvl5pPr marL="2672776" indent="-234901">
              <a:buFont typeface="Lucida Grande"/>
              <a:buChar char="-"/>
              <a:defRPr sz="19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7583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.T. Kearney TitleAndText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26400" y="804673"/>
            <a:ext cx="11520000" cy="332399"/>
          </a:xfrm>
          <a:prstGeom prst="rect">
            <a:avLst/>
          </a:prstGeom>
          <a:noFill/>
          <a:ln>
            <a:noFill/>
          </a:ln>
        </p:spPr>
        <p:txBody>
          <a:bodyPr rtlCol="0"/>
          <a:lstStyle>
            <a:lvl1pPr>
              <a:defRPr/>
            </a:lvl1pPr>
          </a:lstStyle>
          <a:p>
            <a:r>
              <a:rPr lang="en-US" dirty="0"/>
              <a:t>Headline of maximum two lines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5967" y="2060575"/>
            <a:ext cx="11520000" cy="1338828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Text on first level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693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01246" y="257507"/>
            <a:ext cx="10972801" cy="1013460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453961">
              <a:lnSpc>
                <a:spcPct val="85000"/>
              </a:lnSpc>
              <a:spcAft>
                <a:spcPts val="0"/>
              </a:spcAft>
              <a:tabLst/>
              <a:defRPr sz="3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701246" y="1460502"/>
            <a:ext cx="10972801" cy="4540249"/>
          </a:xfrm>
          <a:prstGeom prst="rect">
            <a:avLst/>
          </a:prstGeom>
        </p:spPr>
        <p:txBody>
          <a:bodyPr lIns="0"/>
          <a:lstStyle>
            <a:lvl1pPr marL="342850" indent="-3428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333"/>
            </a:lvl1pPr>
            <a:lvl2pPr>
              <a:lnSpc>
                <a:spcPct val="90000"/>
              </a:lnSpc>
              <a:spcBef>
                <a:spcPts val="500"/>
              </a:spcBef>
              <a:defRPr sz="1999"/>
            </a:lvl2pPr>
            <a:lvl3pPr>
              <a:defRPr sz="2333"/>
            </a:lvl3pPr>
            <a:lvl4pPr>
              <a:defRPr sz="2333"/>
            </a:lvl4pPr>
            <a:lvl5pPr>
              <a:defRPr sz="2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9243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y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706" y="-4406"/>
            <a:ext cx="12225521" cy="687048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01245" y="2415540"/>
            <a:ext cx="6370320" cy="1308050"/>
          </a:xfrm>
          <a:prstGeom prst="rect">
            <a:avLst/>
          </a:prstGeom>
          <a:noFill/>
          <a:effectLst/>
        </p:spPr>
        <p:txBody>
          <a:bodyPr wrap="square" lIns="0" bIns="0" anchor="b" anchorCtr="0">
            <a:spAutoFit/>
          </a:bodyPr>
          <a:lstStyle>
            <a:lvl1pPr marL="0" indent="0" algn="l" defTabSz="454007">
              <a:lnSpc>
                <a:spcPct val="85000"/>
              </a:lnSpc>
              <a:spcAft>
                <a:spcPts val="0"/>
              </a:spcAft>
              <a:tabLst/>
              <a:defRPr sz="5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01245" y="3878580"/>
            <a:ext cx="6370320" cy="392415"/>
          </a:xfrm>
          <a:prstGeom prst="rect">
            <a:avLst/>
          </a:prstGeom>
          <a:effectLst/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167"/>
              </a:spcBef>
              <a:spcAft>
                <a:spcPts val="167"/>
              </a:spcAft>
              <a:buNone/>
              <a:defRPr sz="3000" b="1" baseline="0">
                <a:solidFill>
                  <a:schemeClr val="accent5"/>
                </a:solidFill>
                <a:latin typeface="+mj-lt"/>
                <a:cs typeface="Arial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9009" y="5845789"/>
            <a:ext cx="1828800" cy="77724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701245" y="4373880"/>
            <a:ext cx="6370320" cy="392415"/>
          </a:xfrm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934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oneycomb_FADED(L)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12192000" cy="685228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01245" y="257507"/>
            <a:ext cx="10972800" cy="1013460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453989">
              <a:lnSpc>
                <a:spcPct val="85000"/>
              </a:lnSpc>
              <a:spcAft>
                <a:spcPts val="0"/>
              </a:spcAft>
              <a:tabLst/>
              <a:defRPr sz="3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4597" y="6122251"/>
            <a:ext cx="1328382" cy="5645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3171" y="6476473"/>
            <a:ext cx="961947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163">
              <a:lnSpc>
                <a:spcPct val="90000"/>
              </a:lnSpc>
            </a:pPr>
            <a:fld id="{9484F7A5-6A8F-8446-A111-2677E1911D97}" type="slidenum">
              <a:rPr lang="en-US" sz="1000" spc="-70" smtClean="0">
                <a:solidFill>
                  <a:srgbClr val="DAD9D6">
                    <a:lumMod val="50000"/>
                  </a:srgbClr>
                </a:solidFill>
              </a:rPr>
              <a:pPr defTabSz="457163">
                <a:lnSpc>
                  <a:spcPct val="90000"/>
                </a:lnSpc>
              </a:pPr>
              <a:t>‹#›</a:t>
            </a:fld>
            <a:endParaRPr lang="en-US" sz="1000" spc="-70" dirty="0">
              <a:solidFill>
                <a:srgbClr val="DAD9D6">
                  <a:lumMod val="50000"/>
                </a:srgb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05867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914327">
              <a:buFont typeface="Arial"/>
              <a:buNone/>
              <a:defRPr/>
            </a:pPr>
            <a:r>
              <a:rPr lang="en-US" sz="900" dirty="0">
                <a:solidFill>
                  <a:srgbClr val="DAD9D6">
                    <a:lumMod val="50000"/>
                  </a:srgbClr>
                </a:solidFill>
                <a:ea typeface="ヒラギノ角ゴ Pro W3" charset="-128"/>
                <a:cs typeface="ヒラギノ角ゴ Pro W3" charset="-128"/>
              </a:rPr>
              <a:t>© Hortonworks 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32853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02140251"/>
              </p:ext>
            </p:extLst>
          </p:nvPr>
        </p:nvGraphicFramePr>
        <p:xfrm>
          <a:off x="1324" y="1323"/>
          <a:ext cx="1323" cy="1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91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24" y="1323"/>
                        <a:ext cx="1323" cy="13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01245" y="257507"/>
            <a:ext cx="10972800" cy="1013460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453971">
              <a:lnSpc>
                <a:spcPct val="85000"/>
              </a:lnSpc>
              <a:spcAft>
                <a:spcPts val="0"/>
              </a:spcAft>
              <a:tabLst/>
              <a:defRPr sz="3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701245" y="1920875"/>
            <a:ext cx="10972800" cy="4083522"/>
          </a:xfrm>
          <a:prstGeom prst="rect">
            <a:avLst/>
          </a:prstGeom>
        </p:spPr>
        <p:txBody>
          <a:bodyPr lIns="0"/>
          <a:lstStyle>
            <a:lvl1pPr marL="342858" indent="-342858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333"/>
            </a:lvl1pPr>
            <a:lvl2pPr>
              <a:lnSpc>
                <a:spcPct val="90000"/>
              </a:lnSpc>
              <a:spcBef>
                <a:spcPts val="500"/>
              </a:spcBef>
              <a:defRPr sz="2000"/>
            </a:lvl2pPr>
            <a:lvl3pPr>
              <a:defRPr sz="2333"/>
            </a:lvl3pPr>
            <a:lvl4pPr>
              <a:defRPr sz="2333"/>
            </a:lvl4pPr>
            <a:lvl5pPr>
              <a:defRPr sz="2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701245" y="1285877"/>
            <a:ext cx="10972800" cy="523875"/>
          </a:xfrm>
        </p:spPr>
        <p:txBody>
          <a:bodyPr tIns="0" bIns="0" anchor="b" anchorCtr="0"/>
          <a:lstStyle>
            <a:lvl1pPr marL="0" indent="0">
              <a:lnSpc>
                <a:spcPct val="85000"/>
              </a:lnSpc>
              <a:spcBef>
                <a:spcPts val="100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69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White">
  <p:cSld name="Blank - Whi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>
            <a:off x="-115454" y="-92364"/>
            <a:ext cx="12422908" cy="70427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52396" tIns="152396" rIns="152396" bIns="152396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33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Shape 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4598" y="6122252"/>
            <a:ext cx="1328382" cy="56456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 txBox="1"/>
          <p:nvPr/>
        </p:nvSpPr>
        <p:spPr>
          <a:xfrm>
            <a:off x="693171" y="6476473"/>
            <a:ext cx="961947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000" b="0" i="0" u="none" strike="noStrike" cap="none" dirty="0">
              <a:solidFill>
                <a:srgbClr val="716E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Shape 20"/>
          <p:cNvSpPr txBox="1"/>
          <p:nvPr/>
        </p:nvSpPr>
        <p:spPr>
          <a:xfrm>
            <a:off x="1205868" y="6476473"/>
            <a:ext cx="320941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716E66"/>
              </a:buClr>
              <a:buFont typeface="Arial"/>
              <a:buNone/>
            </a:pPr>
            <a:r>
              <a:rPr lang="en-US" sz="900" b="0" i="0" u="none" strike="noStrike" cap="none" dirty="0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t>© Hortonworks Inc. 2011 – 2017. All Rights Reserved</a:t>
            </a: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8629330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ctrTitle"/>
          </p:nvPr>
        </p:nvSpPr>
        <p:spPr>
          <a:xfrm>
            <a:off x="701245" y="568029"/>
            <a:ext cx="10972800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2" marR="0" lvl="5" indent="-211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63" marR="0" lvl="6" indent="-423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45" marR="0" lvl="7" indent="-635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27" marR="0" lvl="8" indent="-846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7653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een Section Slide">
  <p:cSld name="1_Green Section 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ape 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3646" y="-10474"/>
            <a:ext cx="12216381" cy="686535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>
            <a:spLocks noGrp="1"/>
          </p:cNvSpPr>
          <p:nvPr>
            <p:ph type="ctrTitle"/>
          </p:nvPr>
        </p:nvSpPr>
        <p:spPr>
          <a:xfrm>
            <a:off x="701244" y="2540000"/>
            <a:ext cx="10995660" cy="654025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2" marR="0" lvl="5" indent="-211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63" marR="0" lvl="6" indent="-423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45" marR="0" lvl="7" indent="-635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27" marR="0" lvl="8" indent="-846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0" name="Shape 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74597" y="6122251"/>
            <a:ext cx="1328382" cy="56456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31"/>
          <p:cNvSpPr txBox="1"/>
          <p:nvPr/>
        </p:nvSpPr>
        <p:spPr>
          <a:xfrm>
            <a:off x="693170" y="6476474"/>
            <a:ext cx="12535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000" b="0" dirty="0">
              <a:solidFill>
                <a:srgbClr val="716E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Shape 32"/>
          <p:cNvSpPr txBox="1"/>
          <p:nvPr/>
        </p:nvSpPr>
        <p:spPr>
          <a:xfrm>
            <a:off x="1082041" y="6476474"/>
            <a:ext cx="2492669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716E66"/>
              </a:buClr>
              <a:buFont typeface="Arial"/>
              <a:buNone/>
            </a:pPr>
            <a:r>
              <a:rPr lang="en-US" sz="900" dirty="0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t>© Hortonworks Inc. 2011 – 2016. All Rights Reserved</a:t>
            </a:r>
            <a:endParaRPr sz="1833" dirty="0"/>
          </a:p>
        </p:txBody>
      </p:sp>
    </p:spTree>
    <p:extLst>
      <p:ext uri="{BB962C8B-B14F-4D97-AF65-F5344CB8AC3E}">
        <p14:creationId xmlns:p14="http://schemas.microsoft.com/office/powerpoint/2010/main" val="3034359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701245" y="568029"/>
            <a:ext cx="10972800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2" marR="0" lvl="5" indent="-211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63" marR="0" lvl="6" indent="-423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45" marR="0" lvl="7" indent="-635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27" marR="0" lvl="8" indent="-846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701245" y="1460501"/>
            <a:ext cx="10972800" cy="664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80985" marR="0" lvl="0" indent="-301613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Noto Sans Symbols"/>
              <a:buChar char="⬢"/>
              <a:defRPr sz="23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61970" marR="0" lvl="1" indent="-31748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54" marR="0" lvl="2" indent="-338653" algn="l" rtl="0">
              <a:spcBef>
                <a:spcPts val="46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3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523939" marR="0" lvl="3" indent="-338653" algn="l" rtl="0">
              <a:spcBef>
                <a:spcPts val="46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3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904924" marR="0" lvl="4" indent="-338653" algn="l" rtl="0">
              <a:spcBef>
                <a:spcPts val="46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»"/>
              <a:defRPr sz="23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09" marR="0" lvl="5" indent="-31748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666893" marR="0" lvl="6" indent="-31748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047878" marR="0" lvl="7" indent="-31748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428863" marR="0" lvl="8" indent="-31748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1246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706" y="-4406"/>
            <a:ext cx="12225521" cy="687048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01245" y="2415540"/>
            <a:ext cx="6370320" cy="1308050"/>
          </a:xfrm>
          <a:prstGeom prst="rect">
            <a:avLst/>
          </a:prstGeom>
          <a:noFill/>
          <a:effectLst/>
        </p:spPr>
        <p:txBody>
          <a:bodyPr wrap="square" lIns="0" bIns="0" anchor="b" anchorCtr="0">
            <a:spAutoFit/>
          </a:bodyPr>
          <a:lstStyle>
            <a:lvl1pPr marL="0" indent="0" algn="l" defTabSz="454007">
              <a:lnSpc>
                <a:spcPct val="85000"/>
              </a:lnSpc>
              <a:spcAft>
                <a:spcPts val="0"/>
              </a:spcAft>
              <a:tabLst/>
              <a:defRPr sz="5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01245" y="3878580"/>
            <a:ext cx="6370320" cy="392415"/>
          </a:xfrm>
          <a:prstGeom prst="rect">
            <a:avLst/>
          </a:prstGeom>
          <a:effectLst/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167"/>
              </a:spcBef>
              <a:spcAft>
                <a:spcPts val="167"/>
              </a:spcAft>
              <a:buNone/>
              <a:defRPr sz="3000" b="1" baseline="0">
                <a:solidFill>
                  <a:schemeClr val="accent5"/>
                </a:solidFill>
                <a:latin typeface="+mj-lt"/>
                <a:cs typeface="Arial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9009" y="5845789"/>
            <a:ext cx="1828800" cy="77724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01245" y="4373880"/>
            <a:ext cx="6370320" cy="392415"/>
          </a:xfrm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71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24878975"/>
              </p:ext>
            </p:extLst>
          </p:nvPr>
        </p:nvGraphicFramePr>
        <p:xfrm>
          <a:off x="1324" y="1323"/>
          <a:ext cx="1323" cy="1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3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24" y="1323"/>
                        <a:ext cx="1323" cy="13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01245" y="568029"/>
            <a:ext cx="10972800" cy="39241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454007">
              <a:lnSpc>
                <a:spcPct val="85000"/>
              </a:lnSpc>
              <a:spcAft>
                <a:spcPts val="0"/>
              </a:spcAft>
              <a:tabLst/>
              <a:defRPr sz="3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701245" y="1460501"/>
            <a:ext cx="10972800" cy="664284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342886" indent="-342886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333"/>
            </a:lvl1pPr>
            <a:lvl2pPr>
              <a:lnSpc>
                <a:spcPct val="90000"/>
              </a:lnSpc>
              <a:spcBef>
                <a:spcPts val="500"/>
              </a:spcBef>
              <a:defRPr sz="2000"/>
            </a:lvl2pPr>
            <a:lvl3pPr>
              <a:defRPr sz="2333"/>
            </a:lvl3pPr>
            <a:lvl4pPr>
              <a:defRPr sz="2333"/>
            </a:lvl4pPr>
            <a:lvl5pPr>
              <a:defRPr sz="2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052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33370284"/>
              </p:ext>
            </p:extLst>
          </p:nvPr>
        </p:nvGraphicFramePr>
        <p:xfrm>
          <a:off x="1324" y="1323"/>
          <a:ext cx="1323" cy="1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7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24" y="1323"/>
                        <a:ext cx="1323" cy="13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01245" y="568029"/>
            <a:ext cx="10972800" cy="39241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454007">
              <a:lnSpc>
                <a:spcPct val="85000"/>
              </a:lnSpc>
              <a:spcAft>
                <a:spcPts val="0"/>
              </a:spcAft>
              <a:tabLst/>
              <a:defRPr sz="3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701245" y="1920876"/>
            <a:ext cx="10972800" cy="664284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342886" indent="-342886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333"/>
            </a:lvl1pPr>
            <a:lvl2pPr>
              <a:lnSpc>
                <a:spcPct val="90000"/>
              </a:lnSpc>
              <a:spcBef>
                <a:spcPts val="500"/>
              </a:spcBef>
              <a:defRPr sz="2000"/>
            </a:lvl2pPr>
            <a:lvl3pPr>
              <a:defRPr sz="2333"/>
            </a:lvl3pPr>
            <a:lvl4pPr>
              <a:defRPr sz="2333"/>
            </a:lvl4pPr>
            <a:lvl5pPr>
              <a:defRPr sz="2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701245" y="1504538"/>
            <a:ext cx="10972800" cy="305212"/>
          </a:xfrm>
        </p:spPr>
        <p:txBody>
          <a:bodyPr tIns="0" b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100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042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01245" y="566714"/>
            <a:ext cx="10972800" cy="39241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454007">
              <a:lnSpc>
                <a:spcPct val="85000"/>
              </a:lnSpc>
              <a:spcAft>
                <a:spcPts val="0"/>
              </a:spcAft>
              <a:tabLst/>
              <a:defRPr sz="3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701244" y="1920876"/>
            <a:ext cx="5334000" cy="664284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342886" indent="-342886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333"/>
            </a:lvl1pPr>
            <a:lvl2pPr>
              <a:lnSpc>
                <a:spcPct val="90000"/>
              </a:lnSpc>
              <a:spcBef>
                <a:spcPts val="500"/>
              </a:spcBef>
              <a:defRPr sz="2000"/>
            </a:lvl2pPr>
            <a:lvl3pPr>
              <a:defRPr sz="2333"/>
            </a:lvl3pPr>
            <a:lvl4pPr>
              <a:defRPr sz="2333"/>
            </a:lvl4pPr>
            <a:lvl5pPr>
              <a:defRPr sz="2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340045" y="1920876"/>
            <a:ext cx="5334000" cy="664284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342886" indent="-342886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333"/>
            </a:lvl1pPr>
            <a:lvl2pPr>
              <a:lnSpc>
                <a:spcPct val="90000"/>
              </a:lnSpc>
              <a:spcBef>
                <a:spcPts val="500"/>
              </a:spcBef>
              <a:defRPr sz="2000"/>
            </a:lvl2pPr>
            <a:lvl3pPr>
              <a:defRPr sz="2333"/>
            </a:lvl3pPr>
            <a:lvl4pPr>
              <a:defRPr sz="2333"/>
            </a:lvl4pPr>
            <a:lvl5pPr>
              <a:defRPr sz="2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701244" y="1504538"/>
            <a:ext cx="5334000" cy="305212"/>
          </a:xfrm>
        </p:spPr>
        <p:txBody>
          <a:bodyPr tIns="0" b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100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6340045" y="1504538"/>
            <a:ext cx="5334000" cy="305212"/>
          </a:xfrm>
        </p:spPr>
        <p:txBody>
          <a:bodyPr tIns="0" bIns="0" anchor="b" anchorCtr="0">
            <a:spAutoFit/>
          </a:bodyPr>
          <a:lstStyle>
            <a:lvl1pPr marL="0" indent="0">
              <a:lnSpc>
                <a:spcPct val="85000"/>
              </a:lnSpc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11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3344884"/>
              </p:ext>
            </p:extLst>
          </p:nvPr>
        </p:nvGraphicFramePr>
        <p:xfrm>
          <a:off x="1324" y="1323"/>
          <a:ext cx="1323" cy="1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1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24" y="1323"/>
                        <a:ext cx="1323" cy="13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01245" y="568029"/>
            <a:ext cx="10972800" cy="39241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454007">
              <a:lnSpc>
                <a:spcPct val="85000"/>
              </a:lnSpc>
              <a:spcAft>
                <a:spcPts val="0"/>
              </a:spcAft>
              <a:tabLst/>
              <a:defRPr sz="3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488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645" y="-10474"/>
            <a:ext cx="12216379" cy="686535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01245" y="517511"/>
            <a:ext cx="2570100" cy="654025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0" rIns="0" bIns="0" anchor="t" anchorCtr="0">
            <a:spAutoFit/>
          </a:bodyPr>
          <a:lstStyle>
            <a:lvl1pPr marL="0" indent="0" algn="l" defTabSz="454007">
              <a:lnSpc>
                <a:spcPct val="85000"/>
              </a:lnSpc>
              <a:spcAft>
                <a:spcPts val="0"/>
              </a:spcAft>
              <a:tabLst/>
              <a:defRPr sz="5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995531" y="1350154"/>
            <a:ext cx="7197985" cy="369332"/>
          </a:xfrm>
          <a:prstGeom prst="rect">
            <a:avLst/>
          </a:prstGeom>
          <a:effectLst/>
        </p:spPr>
        <p:txBody>
          <a:bodyPr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bg2"/>
              </a:buClr>
              <a:buSzPct val="75000"/>
              <a:buFont typeface="Wingdings 2" pitchFamily="18" charset="2"/>
              <a:buNone/>
              <a:defRPr sz="2667" b="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500"/>
              </a:spcBef>
              <a:defRPr sz="2000">
                <a:solidFill>
                  <a:schemeClr val="tx2"/>
                </a:solidFill>
              </a:defRPr>
            </a:lvl2pPr>
            <a:lvl3pPr>
              <a:defRPr sz="2333"/>
            </a:lvl3pPr>
            <a:lvl4pPr>
              <a:defRPr sz="2333"/>
            </a:lvl4pPr>
            <a:lvl5pPr>
              <a:defRPr sz="2333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6478" y="6476474"/>
            <a:ext cx="11836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548640">
              <a:lnSpc>
                <a:spcPct val="90000"/>
              </a:lnSpc>
              <a:defRPr sz="1200" b="0" spc="-84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lvl="0"/>
            <a:fld id="{9484F7A5-6A8F-8446-A111-2677E1911D97}" type="slidenum">
              <a:rPr lang="en-US" sz="1000" smtClean="0"/>
              <a:pPr lvl="0"/>
              <a:t>‹#›</a:t>
            </a:fld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1082040" y="6476474"/>
            <a:ext cx="247503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buFont typeface="Arial"/>
              <a:buNone/>
              <a:defRPr sz="1080">
                <a:solidFill>
                  <a:schemeClr val="accent4">
                    <a:lumMod val="50000"/>
                  </a:schemeClr>
                </a:solidFill>
                <a:ea typeface="ヒラギノ角ゴ Pro W3" charset="-128"/>
                <a:cs typeface="ヒラギノ角ゴ Pro W3" charset="-128"/>
              </a:defRPr>
            </a:lvl1pPr>
          </a:lstStyle>
          <a:p>
            <a:pPr lvl="0"/>
            <a:r>
              <a:rPr lang="en-US" sz="900" dirty="0"/>
              <a:t>© Hortonworks Inc. 2011 – 2016. All Rights Reserved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4597" y="6122251"/>
            <a:ext cx="1328382" cy="56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25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01245" y="568029"/>
            <a:ext cx="10972800" cy="39241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454007">
              <a:lnSpc>
                <a:spcPct val="85000"/>
              </a:lnSpc>
              <a:spcAft>
                <a:spcPts val="0"/>
              </a:spcAft>
              <a:tabLst/>
              <a:defRPr sz="3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701244" y="1871500"/>
            <a:ext cx="10972800" cy="348813"/>
          </a:xfrm>
          <a:prstGeom prst="rect">
            <a:avLst/>
          </a:prstGeom>
        </p:spPr>
        <p:txBody>
          <a:bodyPr lIns="0" tIns="0" b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500"/>
              </a:spcBef>
              <a:buClr>
                <a:schemeClr val="accent1"/>
              </a:buClr>
              <a:buSzPct val="75000"/>
              <a:buFont typeface="Wingdings 2" pitchFamily="18" charset="2"/>
              <a:buNone/>
              <a:defRPr sz="2667" b="1" baseline="0">
                <a:solidFill>
                  <a:schemeClr val="accent5"/>
                </a:solidFill>
              </a:defRPr>
            </a:lvl1pPr>
            <a:lvl2pPr>
              <a:lnSpc>
                <a:spcPct val="90000"/>
              </a:lnSpc>
              <a:spcBef>
                <a:spcPts val="500"/>
              </a:spcBef>
              <a:defRPr sz="2000"/>
            </a:lvl2pPr>
            <a:lvl3pPr>
              <a:defRPr sz="2333"/>
            </a:lvl3pPr>
            <a:lvl4pPr>
              <a:defRPr sz="2333"/>
            </a:lvl4pPr>
            <a:lvl5pPr>
              <a:defRPr sz="2333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701244" y="2640725"/>
            <a:ext cx="10972800" cy="664284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342886" indent="-342886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333"/>
            </a:lvl1pPr>
            <a:lvl2pPr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 sz="2000"/>
            </a:lvl2pPr>
            <a:lvl3pPr>
              <a:defRPr sz="2333"/>
            </a:lvl3pPr>
            <a:lvl4pPr>
              <a:defRPr sz="2333"/>
            </a:lvl4pPr>
            <a:lvl5pPr>
              <a:defRPr sz="2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06710" y="2418473"/>
            <a:ext cx="10959772" cy="0"/>
          </a:xfrm>
          <a:prstGeom prst="line">
            <a:avLst/>
          </a:prstGeom>
          <a:ln w="571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68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3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vmlDrawing" Target="../drawings/vmlDrawing1.v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8"/>
            </p:custDataLst>
            <p:extLst>
              <p:ext uri="{D42A27DB-BD31-4B8C-83A1-F6EECF244321}">
                <p14:modId xmlns:p14="http://schemas.microsoft.com/office/powerpoint/2010/main" val="3246891569"/>
              </p:ext>
            </p:extLst>
          </p:nvPr>
        </p:nvGraphicFramePr>
        <p:xfrm>
          <a:off x="1324" y="1323"/>
          <a:ext cx="1323" cy="1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9" name="think-cell Slide" r:id="rId29" imgW="360" imgH="360" progId="TCLayout.ActiveDocument.1">
                  <p:embed/>
                </p:oleObj>
              </mc:Choice>
              <mc:Fallback>
                <p:oleObj name="think-cell Slide" r:id="rId29" imgW="360" imgH="36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324" y="1323"/>
                        <a:ext cx="1323" cy="13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12203299" cy="68579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31500" y="6293438"/>
            <a:ext cx="1328382" cy="56456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1040" y="256192"/>
            <a:ext cx="10972271" cy="101346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1040" y="1455420"/>
            <a:ext cx="10972271" cy="454914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4500" y="6604000"/>
            <a:ext cx="12375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457182">
              <a:lnSpc>
                <a:spcPct val="90000"/>
              </a:lnSpc>
            </a:pPr>
            <a:fld id="{9484F7A5-6A8F-8446-A111-2677E1911D97}" type="slidenum">
              <a:rPr lang="en-US" sz="1000" b="0" spc="-70" smtClean="0">
                <a:solidFill>
                  <a:schemeClr val="accent4">
                    <a:lumMod val="50000"/>
                  </a:schemeClr>
                </a:solidFill>
              </a:rPr>
              <a:pPr defTabSz="457182">
                <a:lnSpc>
                  <a:spcPct val="90000"/>
                </a:lnSpc>
              </a:pPr>
              <a:t>‹#›</a:t>
            </a:fld>
            <a:endParaRPr lang="en-US" sz="1000" b="0" spc="-7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153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182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 kern="1200">
          <a:solidFill>
            <a:schemeClr val="tx1"/>
          </a:solidFill>
          <a:latin typeface="+mj-lt"/>
          <a:ea typeface="ヒラギノ角ゴ Pro W3" charset="-128"/>
          <a:cs typeface="ヒラギノ角ゴ Pro W3" charset="-128"/>
        </a:defRPr>
      </a:lvl1pPr>
      <a:lvl2pPr algn="l" defTabSz="457182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2pPr>
      <a:lvl3pPr algn="l" defTabSz="457182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3pPr>
      <a:lvl4pPr algn="l" defTabSz="457182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4pPr>
      <a:lvl5pPr algn="l" defTabSz="457182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5pPr>
      <a:lvl6pPr marL="457182" algn="l" defTabSz="457182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6pPr>
      <a:lvl7pPr marL="914363" algn="l" defTabSz="457182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7pPr>
      <a:lvl8pPr marL="1371545" algn="l" defTabSz="457182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8pPr>
      <a:lvl9pPr marL="1828727" algn="l" defTabSz="457182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9pPr>
    </p:titleStyle>
    <p:bodyStyle>
      <a:lvl1pPr marL="342886" indent="-342886" algn="l" defTabSz="457182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chemeClr val="accent1"/>
        </a:buClr>
        <a:buSzPct val="75000"/>
        <a:buFont typeface="Wingdings 2" pitchFamily="18" charset="2"/>
        <a:buChar char="Ã"/>
        <a:defRPr sz="2333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1pPr>
      <a:lvl2pPr marL="742920" indent="-285739" algn="l" defTabSz="457182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2pPr>
      <a:lvl3pPr marL="1142954" indent="-228591" algn="l" defTabSz="457182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333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600136" indent="-228591" algn="l" defTabSz="457182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333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4pPr>
      <a:lvl5pPr marL="2057318" indent="-228591" algn="l" defTabSz="457182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333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5pPr>
      <a:lvl6pPr marL="2514499" indent="-228591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94755" y="-85607"/>
            <a:ext cx="12411164" cy="7030028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-94755" y="-85607"/>
            <a:ext cx="12411164" cy="7030028"/>
          </a:xfrm>
          <a:prstGeom prst="rect">
            <a:avLst/>
          </a:prstGeom>
          <a:gradFill>
            <a:gsLst>
              <a:gs pos="0">
                <a:srgbClr val="82A8BC">
                  <a:alpha val="0"/>
                </a:srgbClr>
              </a:gs>
              <a:gs pos="19000">
                <a:srgbClr val="82A8BC">
                  <a:alpha val="0"/>
                </a:srgbClr>
              </a:gs>
              <a:gs pos="93000">
                <a:srgbClr val="343434"/>
              </a:gs>
              <a:gs pos="100000">
                <a:srgbClr val="343434"/>
              </a:gs>
            </a:gsLst>
            <a:lin ang="6600000" scaled="0"/>
          </a:gradFill>
          <a:ln>
            <a:noFill/>
          </a:ln>
        </p:spPr>
        <p:txBody>
          <a:bodyPr spcFirstLastPara="1" wrap="square" lIns="152396" tIns="152396" rIns="152396" bIns="152396" anchor="ctr" anchorCtr="0">
            <a:noAutofit/>
          </a:bodyPr>
          <a:lstStyle/>
          <a:p>
            <a:pPr algn="ctr">
              <a:lnSpc>
                <a:spcPct val="85000"/>
              </a:lnSpc>
            </a:pPr>
            <a:endParaRPr sz="2333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Shape 1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7305" y="2678185"/>
            <a:ext cx="1354667" cy="47649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/>
        </p:nvSpPr>
        <p:spPr>
          <a:xfrm>
            <a:off x="597304" y="3154680"/>
            <a:ext cx="10905500" cy="13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80000"/>
              </a:lnSpc>
              <a:buClr>
                <a:srgbClr val="E8E8E8"/>
              </a:buClr>
            </a:pPr>
            <a:r>
              <a:rPr lang="en-US" sz="4000" dirty="0">
                <a:solidFill>
                  <a:schemeClr val="tx2"/>
                </a:solidFill>
              </a:rPr>
              <a:t>Credit Card Fraud Demo Overview</a:t>
            </a:r>
            <a:endParaRPr sz="2667" dirty="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0386472"/>
      </p:ext>
    </p:extLst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ctrTitle"/>
          </p:nvPr>
        </p:nvSpPr>
        <p:spPr>
          <a:xfrm>
            <a:off x="701244" y="2534230"/>
            <a:ext cx="10995660" cy="659796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Demo</a:t>
            </a:r>
            <a:endParaRPr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324326"/>
      </p:ext>
    </p:extLst>
  </p:cSld>
  <p:clrMapOvr>
    <a:masterClrMapping/>
  </p:clrMapOvr>
  <p:transition spd="med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Credit Card Fraud Demo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01245" y="1460501"/>
            <a:ext cx="10972800" cy="3974871"/>
          </a:xfrm>
        </p:spPr>
        <p:txBody>
          <a:bodyPr/>
          <a:lstStyle/>
          <a:p>
            <a:r>
              <a:rPr lang="en-US" dirty="0"/>
              <a:t>This demo presents the use case of a payment processor or credit card company processing raw transactions, ingesting via </a:t>
            </a:r>
            <a:r>
              <a:rPr lang="en-US" dirty="0" err="1"/>
              <a:t>NiFi</a:t>
            </a:r>
            <a:r>
              <a:rPr lang="en-US" dirty="0"/>
              <a:t> in real-time, routing from </a:t>
            </a:r>
            <a:r>
              <a:rPr lang="en-US" dirty="0" err="1"/>
              <a:t>NiFi</a:t>
            </a:r>
            <a:r>
              <a:rPr lang="en-US" dirty="0"/>
              <a:t> to Kafka and then Storm, enriching data with data found in </a:t>
            </a:r>
            <a:r>
              <a:rPr lang="en-US" dirty="0" err="1"/>
              <a:t>Hbase</a:t>
            </a:r>
            <a:r>
              <a:rPr lang="en-US" dirty="0"/>
              <a:t>, utilizing Spark Machine Learning to detect fraudulent transactions, and then posting to a custom dashboard for analysis and fraud alerts</a:t>
            </a:r>
          </a:p>
          <a:p>
            <a:r>
              <a:rPr lang="en-US" dirty="0"/>
              <a:t>Analysts have the ability to manually trigger alerts to send to customers, who receive them on their mobile phones</a:t>
            </a:r>
          </a:p>
          <a:p>
            <a:pPr lvl="1"/>
            <a:r>
              <a:rPr lang="en-US" dirty="0"/>
              <a:t>Customers can then confirm transaction is fraudulent or not </a:t>
            </a:r>
          </a:p>
          <a:p>
            <a:pPr lvl="1"/>
            <a:r>
              <a:rPr lang="en-US" dirty="0"/>
              <a:t>That information is used to update </a:t>
            </a:r>
            <a:r>
              <a:rPr lang="en-US" dirty="0" err="1"/>
              <a:t>HBase</a:t>
            </a:r>
            <a:r>
              <a:rPr lang="en-US" dirty="0"/>
              <a:t> account detail tables</a:t>
            </a:r>
          </a:p>
          <a:p>
            <a:r>
              <a:rPr lang="en-US" dirty="0"/>
              <a:t>The next few slides will go into greater </a:t>
            </a:r>
            <a:r>
              <a:rPr lang="en-US"/>
              <a:t>detail about the </a:t>
            </a:r>
            <a:r>
              <a:rPr lang="en-US" dirty="0"/>
              <a:t>architecture of </a:t>
            </a:r>
            <a:r>
              <a:rPr lang="en-US"/>
              <a:t>the demo </a:t>
            </a:r>
            <a:r>
              <a:rPr lang="en-US" dirty="0"/>
              <a:t>and the components of the Hortonworks tech that it uses. </a:t>
            </a:r>
          </a:p>
        </p:txBody>
      </p:sp>
    </p:spTree>
    <p:extLst>
      <p:ext uri="{BB962C8B-B14F-4D97-AF65-F5344CB8AC3E}">
        <p14:creationId xmlns:p14="http://schemas.microsoft.com/office/powerpoint/2010/main" val="187564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0E987-BE9D-8749-8C51-C6DE364ECE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29B56-7FEC-804B-9D44-ACA3543ACBC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01245" y="1460501"/>
            <a:ext cx="5709283" cy="2710935"/>
          </a:xfrm>
        </p:spPr>
        <p:txBody>
          <a:bodyPr/>
          <a:lstStyle/>
          <a:p>
            <a:r>
              <a:rPr lang="en-US" dirty="0"/>
              <a:t>This Demo uses the following components:</a:t>
            </a:r>
          </a:p>
          <a:p>
            <a:pPr lvl="1"/>
            <a:r>
              <a:rPr lang="en-US" dirty="0" err="1"/>
              <a:t>NiFi</a:t>
            </a:r>
            <a:endParaRPr lang="en-US" dirty="0"/>
          </a:p>
          <a:p>
            <a:pPr lvl="1"/>
            <a:r>
              <a:rPr lang="en-US" dirty="0"/>
              <a:t>Kafka</a:t>
            </a:r>
          </a:p>
          <a:p>
            <a:pPr lvl="1"/>
            <a:r>
              <a:rPr lang="en-US" dirty="0"/>
              <a:t>Storm</a:t>
            </a:r>
          </a:p>
          <a:p>
            <a:pPr lvl="1"/>
            <a:r>
              <a:rPr lang="en-US" dirty="0"/>
              <a:t>Streaming Analytics Manager</a:t>
            </a:r>
          </a:p>
          <a:p>
            <a:pPr lvl="1"/>
            <a:r>
              <a:rPr lang="en-US" dirty="0" err="1"/>
              <a:t>HBase</a:t>
            </a:r>
            <a:endParaRPr lang="en-US" dirty="0"/>
          </a:p>
          <a:p>
            <a:pPr lvl="1"/>
            <a:r>
              <a:rPr lang="en-US" dirty="0"/>
              <a:t>Spark </a:t>
            </a:r>
            <a:r>
              <a:rPr lang="en-US" dirty="0" err="1"/>
              <a:t>MLLib</a:t>
            </a:r>
            <a:endParaRPr lang="en-US" dirty="0"/>
          </a:p>
          <a:p>
            <a:pPr lvl="1"/>
            <a:r>
              <a:rPr lang="en-US" dirty="0"/>
              <a:t>Zeppelin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3F090D-57CB-834A-9A04-0D5227078EFC}"/>
              </a:ext>
            </a:extLst>
          </p:cNvPr>
          <p:cNvSpPr/>
          <p:nvPr/>
        </p:nvSpPr>
        <p:spPr>
          <a:xfrm>
            <a:off x="3122579" y="4396885"/>
            <a:ext cx="1031131" cy="583659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000" dirty="0" err="1">
                <a:solidFill>
                  <a:schemeClr val="bg1"/>
                </a:solidFill>
              </a:rPr>
              <a:t>NiFi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56B762-D9C0-9E44-AF38-70A0AC81610D}"/>
              </a:ext>
            </a:extLst>
          </p:cNvPr>
          <p:cNvSpPr/>
          <p:nvPr/>
        </p:nvSpPr>
        <p:spPr>
          <a:xfrm>
            <a:off x="4802214" y="4396885"/>
            <a:ext cx="1031131" cy="583659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bg1"/>
                </a:solidFill>
              </a:rPr>
              <a:t>Kafka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B1FE1A-8C6A-9C46-8688-40D3B3541336}"/>
              </a:ext>
            </a:extLst>
          </p:cNvPr>
          <p:cNvSpPr/>
          <p:nvPr/>
        </p:nvSpPr>
        <p:spPr>
          <a:xfrm>
            <a:off x="6280825" y="4396885"/>
            <a:ext cx="1031131" cy="583659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bg1"/>
                </a:solidFill>
              </a:rPr>
              <a:t>Storm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FCCE351-9796-EB44-8B52-C7E82A65BD74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4153710" y="4688715"/>
            <a:ext cx="64850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7C14E48-6EEC-DA4E-8D54-F3CC4EF21F28}"/>
              </a:ext>
            </a:extLst>
          </p:cNvPr>
          <p:cNvSpPr/>
          <p:nvPr/>
        </p:nvSpPr>
        <p:spPr>
          <a:xfrm>
            <a:off x="1319719" y="4396885"/>
            <a:ext cx="1031131" cy="583659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bg1"/>
                </a:solidFill>
              </a:rPr>
              <a:t>Transaction Feed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A8FBC4-ED62-7D49-AC90-225013308A3E}"/>
              </a:ext>
            </a:extLst>
          </p:cNvPr>
          <p:cNvSpPr/>
          <p:nvPr/>
        </p:nvSpPr>
        <p:spPr>
          <a:xfrm>
            <a:off x="6280825" y="5554731"/>
            <a:ext cx="1031131" cy="583659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bg1"/>
                </a:solidFill>
              </a:rPr>
              <a:t>Spark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B4CB6E-894C-3943-92AD-319B01D9C56D}"/>
              </a:ext>
            </a:extLst>
          </p:cNvPr>
          <p:cNvSpPr/>
          <p:nvPr/>
        </p:nvSpPr>
        <p:spPr>
          <a:xfrm>
            <a:off x="6280824" y="3549417"/>
            <a:ext cx="1031131" cy="583659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000" dirty="0" err="1">
                <a:solidFill>
                  <a:schemeClr val="bg1"/>
                </a:solidFill>
              </a:rPr>
              <a:t>HBase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2B371D-8124-6640-AB87-6EC35885B82F}"/>
              </a:ext>
            </a:extLst>
          </p:cNvPr>
          <p:cNvSpPr/>
          <p:nvPr/>
        </p:nvSpPr>
        <p:spPr>
          <a:xfrm>
            <a:off x="9429348" y="4396885"/>
            <a:ext cx="1031131" cy="583659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bg1"/>
                </a:solidFill>
              </a:rPr>
              <a:t>Web App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0CB405-817C-D443-8ED4-79D42D5C9CD3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2350850" y="4688715"/>
            <a:ext cx="771729" cy="973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C336F4B-2CD6-554D-A4E8-FA8410F001F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833345" y="4688715"/>
            <a:ext cx="44748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B1DCE35-66D2-704E-B553-000978C04ECE}"/>
              </a:ext>
            </a:extLst>
          </p:cNvPr>
          <p:cNvCxnSpPr>
            <a:cxnSpLocks/>
            <a:stCxn id="17" idx="0"/>
            <a:endCxn id="6" idx="2"/>
          </p:cNvCxnSpPr>
          <p:nvPr/>
        </p:nvCxnSpPr>
        <p:spPr>
          <a:xfrm flipV="1">
            <a:off x="6796391" y="4980544"/>
            <a:ext cx="0" cy="57418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569088C-BB7E-514D-BE7C-23D0A2165881}"/>
              </a:ext>
            </a:extLst>
          </p:cNvPr>
          <p:cNvCxnSpPr>
            <a:cxnSpLocks/>
            <a:stCxn id="18" idx="2"/>
            <a:endCxn id="6" idx="0"/>
          </p:cNvCxnSpPr>
          <p:nvPr/>
        </p:nvCxnSpPr>
        <p:spPr>
          <a:xfrm>
            <a:off x="6796390" y="4133076"/>
            <a:ext cx="1" cy="26380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7090A03-5B8D-0843-9BE0-CB65FD1C95F0}"/>
              </a:ext>
            </a:extLst>
          </p:cNvPr>
          <p:cNvCxnSpPr>
            <a:cxnSpLocks/>
            <a:stCxn id="6" idx="3"/>
            <a:endCxn id="19" idx="1"/>
          </p:cNvCxnSpPr>
          <p:nvPr/>
        </p:nvCxnSpPr>
        <p:spPr>
          <a:xfrm>
            <a:off x="7311956" y="4688715"/>
            <a:ext cx="2117392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F4D95A1-02BF-174B-A451-71F99AD2592B}"/>
              </a:ext>
            </a:extLst>
          </p:cNvPr>
          <p:cNvSpPr txBox="1"/>
          <p:nvPr/>
        </p:nvSpPr>
        <p:spPr>
          <a:xfrm>
            <a:off x="7966956" y="4517121"/>
            <a:ext cx="862522" cy="158377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200" dirty="0" err="1"/>
              <a:t>CometD</a:t>
            </a:r>
            <a:endParaRPr lang="en-US" sz="12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612F043-7CBF-274B-B3DE-40ECC27D443B}"/>
              </a:ext>
            </a:extLst>
          </p:cNvPr>
          <p:cNvSpPr/>
          <p:nvPr/>
        </p:nvSpPr>
        <p:spPr>
          <a:xfrm>
            <a:off x="8398217" y="2548647"/>
            <a:ext cx="1031131" cy="583659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bg1"/>
                </a:solidFill>
              </a:rPr>
              <a:t>Kafka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325A01B-D8F5-3F49-9DC2-9D5F964EFA48}"/>
              </a:ext>
            </a:extLst>
          </p:cNvPr>
          <p:cNvSpPr/>
          <p:nvPr/>
        </p:nvSpPr>
        <p:spPr>
          <a:xfrm>
            <a:off x="6280824" y="2548648"/>
            <a:ext cx="1031131" cy="583659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bg1"/>
                </a:solidFill>
              </a:rPr>
              <a:t>Storm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230F3CB-D8FA-994A-BE9E-62A92AB80E97}"/>
              </a:ext>
            </a:extLst>
          </p:cNvPr>
          <p:cNvCxnSpPr>
            <a:cxnSpLocks/>
            <a:stCxn id="34" idx="1"/>
            <a:endCxn id="35" idx="3"/>
          </p:cNvCxnSpPr>
          <p:nvPr/>
        </p:nvCxnSpPr>
        <p:spPr>
          <a:xfrm flipH="1">
            <a:off x="7311955" y="2840477"/>
            <a:ext cx="1086262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3C8D8FB-8BFD-384E-ACE4-6AC24131E3CE}"/>
              </a:ext>
            </a:extLst>
          </p:cNvPr>
          <p:cNvCxnSpPr>
            <a:cxnSpLocks/>
            <a:stCxn id="35" idx="2"/>
            <a:endCxn id="18" idx="0"/>
          </p:cNvCxnSpPr>
          <p:nvPr/>
        </p:nvCxnSpPr>
        <p:spPr>
          <a:xfrm>
            <a:off x="6796390" y="3132307"/>
            <a:ext cx="0" cy="41711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E819FD4-AB69-DD45-8623-338EE9D60A30}"/>
              </a:ext>
            </a:extLst>
          </p:cNvPr>
          <p:cNvCxnSpPr>
            <a:cxnSpLocks/>
            <a:stCxn id="35" idx="2"/>
            <a:endCxn id="19" idx="1"/>
          </p:cNvCxnSpPr>
          <p:nvPr/>
        </p:nvCxnSpPr>
        <p:spPr>
          <a:xfrm>
            <a:off x="6796390" y="3132307"/>
            <a:ext cx="2632958" cy="155640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0A76D09-CA07-9344-8E54-8D54E391E454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9944914" y="3715967"/>
            <a:ext cx="791182" cy="68091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2199C134-875C-5E4F-BC10-FE06ED495202}"/>
              </a:ext>
            </a:extLst>
          </p:cNvPr>
          <p:cNvSpPr/>
          <p:nvPr/>
        </p:nvSpPr>
        <p:spPr>
          <a:xfrm>
            <a:off x="10736096" y="3132307"/>
            <a:ext cx="1031131" cy="583659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bg1"/>
                </a:solidFill>
              </a:rPr>
              <a:t>Mobile App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7FBC082-E4CC-AC4E-BB0E-3D2321FE88B1}"/>
              </a:ext>
            </a:extLst>
          </p:cNvPr>
          <p:cNvCxnSpPr>
            <a:cxnSpLocks/>
            <a:stCxn id="48" idx="1"/>
            <a:endCxn id="34" idx="3"/>
          </p:cNvCxnSpPr>
          <p:nvPr/>
        </p:nvCxnSpPr>
        <p:spPr>
          <a:xfrm flipH="1" flipV="1">
            <a:off x="9429348" y="2840477"/>
            <a:ext cx="1306748" cy="58366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95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43D9-B4B2-5D4C-BB7A-AA3B5E326B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Apache </a:t>
            </a:r>
            <a:r>
              <a:rPr lang="en-US" dirty="0" err="1"/>
              <a:t>NiFi</a:t>
            </a:r>
            <a:endParaRPr lang="en-US" dirty="0"/>
          </a:p>
        </p:txBody>
      </p:sp>
      <p:pic>
        <p:nvPicPr>
          <p:cNvPr id="3" name="Shape 195">
            <a:extLst>
              <a:ext uri="{FF2B5EF4-FFF2-40B4-BE49-F238E27FC236}">
                <a16:creationId xmlns:a16="http://schemas.microsoft.com/office/drawing/2014/main" id="{BBA065B3-56C1-2949-9174-51C7E8A7DCD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70091" y="2704586"/>
            <a:ext cx="1756667" cy="108104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1DE606-F6B2-924C-80A7-47148AB18F7B}"/>
              </a:ext>
            </a:extLst>
          </p:cNvPr>
          <p:cNvSpPr txBox="1"/>
          <p:nvPr/>
        </p:nvSpPr>
        <p:spPr>
          <a:xfrm>
            <a:off x="928254" y="5029200"/>
            <a:ext cx="96411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8115" indent="-238115">
              <a:buFont typeface="Arial" panose="020B0604020202020204" pitchFamily="34" charset="0"/>
              <a:buChar char="•"/>
            </a:pPr>
            <a:r>
              <a:rPr lang="en-US" sz="1500" dirty="0"/>
              <a:t>NiFi gives users the unique ability to move and transform data.</a:t>
            </a:r>
          </a:p>
          <a:p>
            <a:pPr marL="238115" indent="-238115">
              <a:buFont typeface="Arial" panose="020B0604020202020204" pitchFamily="34" charset="0"/>
              <a:buChar char="•"/>
            </a:pPr>
            <a:r>
              <a:rPr lang="en-US" sz="1500" dirty="0"/>
              <a:t>Very simple drag and drop interface for processors allows a simple user experience</a:t>
            </a:r>
          </a:p>
          <a:p>
            <a:pPr marL="238115" indent="-238115">
              <a:buFont typeface="Arial" panose="020B0604020202020204" pitchFamily="34" charset="0"/>
              <a:buChar char="•"/>
            </a:pPr>
            <a:r>
              <a:rPr lang="en-US" sz="1500" dirty="0"/>
              <a:t>Extensible</a:t>
            </a:r>
          </a:p>
          <a:p>
            <a:pPr marL="238115" indent="-238115">
              <a:buFont typeface="Arial" panose="020B0604020202020204" pitchFamily="34" charset="0"/>
              <a:buChar char="•"/>
            </a:pPr>
            <a:r>
              <a:rPr lang="en-US" sz="1500" dirty="0"/>
              <a:t>Maintains data provenance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B1133F-0B3E-944C-884A-78D4D652D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262" y="1772308"/>
            <a:ext cx="7553783" cy="268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93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ctrTitle"/>
          </p:nvPr>
        </p:nvSpPr>
        <p:spPr>
          <a:xfrm>
            <a:off x="701245" y="568029"/>
            <a:ext cx="10972800" cy="39241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r>
              <a:rPr lang="en-US"/>
              <a:t>Introducing Hortonworks Streaming Analytics Manager (SAM)</a:t>
            </a:r>
            <a:endParaRPr/>
          </a:p>
        </p:txBody>
      </p:sp>
      <p:sp>
        <p:nvSpPr>
          <p:cNvPr id="202" name="Shape 202"/>
          <p:cNvSpPr/>
          <p:nvPr/>
        </p:nvSpPr>
        <p:spPr>
          <a:xfrm rot="5400000">
            <a:off x="4119791" y="2209182"/>
            <a:ext cx="4286467" cy="4234403"/>
          </a:xfrm>
          <a:prstGeom prst="blockArc">
            <a:avLst>
              <a:gd name="adj1" fmla="val 17982677"/>
              <a:gd name="adj2" fmla="val 10870797"/>
              <a:gd name="adj3" fmla="val 29514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52396" tIns="152396" rIns="152396" bIns="152396" anchor="ctr" anchorCtr="0">
            <a:noAutofit/>
          </a:bodyPr>
          <a:lstStyle/>
          <a:p>
            <a:pPr algn="ctr">
              <a:lnSpc>
                <a:spcPct val="85000"/>
              </a:lnSpc>
            </a:pPr>
            <a:endParaRPr sz="2333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3" name="Shape 203"/>
          <p:cNvGrpSpPr/>
          <p:nvPr/>
        </p:nvGrpSpPr>
        <p:grpSpPr>
          <a:xfrm>
            <a:off x="6643704" y="2904416"/>
            <a:ext cx="1618433" cy="958649"/>
            <a:chOff x="6276013" y="1672790"/>
            <a:chExt cx="1942120" cy="1150379"/>
          </a:xfrm>
        </p:grpSpPr>
        <p:sp>
          <p:nvSpPr>
            <p:cNvPr id="204" name="Shape 204"/>
            <p:cNvSpPr txBox="1"/>
            <p:nvPr/>
          </p:nvSpPr>
          <p:spPr>
            <a:xfrm>
              <a:off x="6276013" y="1672790"/>
              <a:ext cx="906190" cy="4179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188" tIns="76188" rIns="76188" bIns="76188" anchor="t" anchorCtr="0">
              <a:noAutofit/>
            </a:bodyPr>
            <a:lstStyle/>
            <a:p>
              <a:pPr algn="ctr"/>
              <a:endParaRPr sz="1167" b="1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Shape 205"/>
            <p:cNvSpPr/>
            <p:nvPr/>
          </p:nvSpPr>
          <p:spPr>
            <a:xfrm>
              <a:off x="6340324" y="1976442"/>
              <a:ext cx="1877809" cy="846727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152396" tIns="152396" rIns="152396" bIns="152396" anchor="ctr" anchorCtr="0">
              <a:noAutofit/>
            </a:bodyPr>
            <a:lstStyle/>
            <a:p>
              <a:pPr>
                <a:lnSpc>
                  <a:spcPct val="85000"/>
                </a:lnSpc>
              </a:pPr>
              <a:r>
                <a:rPr lang="en-US" sz="1167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Streaming Analytics Manager</a:t>
              </a:r>
              <a:endParaRPr sz="1833"/>
            </a:p>
          </p:txBody>
        </p:sp>
      </p:grpSp>
      <p:sp>
        <p:nvSpPr>
          <p:cNvPr id="206" name="Shape 206"/>
          <p:cNvSpPr/>
          <p:nvPr/>
        </p:nvSpPr>
        <p:spPr>
          <a:xfrm>
            <a:off x="5328720" y="3423327"/>
            <a:ext cx="1819959" cy="1819959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52396" tIns="152396" rIns="152396" bIns="152396" anchor="ctr" anchorCtr="0">
            <a:noAutofit/>
          </a:bodyPr>
          <a:lstStyle/>
          <a:p>
            <a:pPr algn="ctr">
              <a:lnSpc>
                <a:spcPct val="85000"/>
              </a:lnSpc>
            </a:pPr>
            <a:endParaRPr sz="2333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Shape 2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0230" y="1729127"/>
            <a:ext cx="2850486" cy="395358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/>
          <p:nvPr/>
        </p:nvSpPr>
        <p:spPr>
          <a:xfrm>
            <a:off x="1195813" y="2332917"/>
            <a:ext cx="4627500" cy="198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1">
              <a:lnSpc>
                <a:spcPct val="85000"/>
              </a:lnSpc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Design, develop, deploy and manage streaming analytics app with a drag-and-drop paradigm 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044627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ctrTitle"/>
          </p:nvPr>
        </p:nvSpPr>
        <p:spPr>
          <a:xfrm>
            <a:off x="701245" y="568029"/>
            <a:ext cx="10972800" cy="39241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r>
              <a:rPr lang="en-US"/>
              <a:t>Stream Builder</a:t>
            </a:r>
            <a:endParaRPr/>
          </a:p>
        </p:txBody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5652563" y="2413458"/>
            <a:ext cx="5643250" cy="3499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342886" indent="-342886">
              <a:spcBef>
                <a:spcPts val="0"/>
              </a:spcBef>
            </a:pPr>
            <a:r>
              <a:rPr lang="en-US"/>
              <a:t>Builder components, shown on the canvas palette, are the building blocks used by the app developer to build streaming apps. </a:t>
            </a:r>
            <a:endParaRPr/>
          </a:p>
          <a:p>
            <a:pPr marL="342886" indent="-342886"/>
            <a:r>
              <a:rPr lang="en-US"/>
              <a:t>Drag and drop to build a working streaming application without writing a single line of code.</a:t>
            </a:r>
            <a:endParaRPr/>
          </a:p>
          <a:p>
            <a:pPr marL="342886" indent="-342886"/>
            <a:r>
              <a:rPr lang="en-US"/>
              <a:t>4 Types of Components: Sources, Processors, Sinks and Custom</a:t>
            </a:r>
            <a:endParaRPr/>
          </a:p>
          <a:p>
            <a:pPr marL="742919" lvl="1" indent="-160859">
              <a:buNone/>
            </a:pPr>
            <a:endParaRPr/>
          </a:p>
        </p:txBody>
      </p:sp>
      <p:pic>
        <p:nvPicPr>
          <p:cNvPr id="232" name="Shape 2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9563" y="1097438"/>
            <a:ext cx="4118250" cy="48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02889" y="365223"/>
            <a:ext cx="1845500" cy="1845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7360449"/>
      </p:ext>
    </p:extLst>
  </p:cSld>
  <p:clrMapOvr>
    <a:masterClrMapping/>
  </p:clrMapOvr>
  <p:transition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ctrTitle"/>
          </p:nvPr>
        </p:nvSpPr>
        <p:spPr>
          <a:xfrm>
            <a:off x="701245" y="568029"/>
            <a:ext cx="10972800" cy="39241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r>
              <a:rPr lang="en-US"/>
              <a:t>SAM is All about Doing Real-Time Analytics on Streams</a:t>
            </a:r>
            <a:endParaRPr/>
          </a:p>
        </p:txBody>
      </p:sp>
      <p:sp>
        <p:nvSpPr>
          <p:cNvPr id="248" name="Shape 248"/>
          <p:cNvSpPr/>
          <p:nvPr/>
        </p:nvSpPr>
        <p:spPr>
          <a:xfrm>
            <a:off x="1332341" y="2336422"/>
            <a:ext cx="2884250" cy="111475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52396" tIns="152396" rIns="152396" bIns="152396" anchor="ctr" anchorCtr="0"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US" sz="2083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Real-Time</a:t>
            </a:r>
            <a:endParaRPr sz="2083"/>
          </a:p>
          <a:p>
            <a:pPr algn="ctr">
              <a:lnSpc>
                <a:spcPct val="85000"/>
              </a:lnSpc>
              <a:spcBef>
                <a:spcPts val="500"/>
              </a:spcBef>
            </a:pPr>
            <a:r>
              <a:rPr lang="en-US" sz="2083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Prescriptive Analytics</a:t>
            </a:r>
            <a:endParaRPr sz="2083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3592195" y="1271707"/>
            <a:ext cx="4218000" cy="75125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2396" tIns="152396" rIns="152396" bIns="152396" anchor="ctr" anchorCtr="0"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US" sz="333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Real-Time Analytics</a:t>
            </a:r>
            <a:endParaRPr sz="333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4440558" y="2336422"/>
            <a:ext cx="2884250" cy="1114750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52396" tIns="152396" rIns="152396" bIns="152396" anchor="ctr" anchorCtr="0"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US" sz="2083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Real-Time</a:t>
            </a:r>
            <a:endParaRPr sz="2083"/>
          </a:p>
          <a:p>
            <a:pPr algn="ctr">
              <a:lnSpc>
                <a:spcPct val="85000"/>
              </a:lnSpc>
              <a:spcBef>
                <a:spcPts val="500"/>
              </a:spcBef>
            </a:pPr>
            <a:r>
              <a:rPr lang="en-US" sz="2083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Predictive Analytics </a:t>
            </a:r>
            <a:endParaRPr sz="2083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7548777" y="2336422"/>
            <a:ext cx="2884250" cy="111475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52396" tIns="152396" rIns="152396" bIns="152396" anchor="ctr" anchorCtr="0"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US" sz="2083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Real-Time</a:t>
            </a:r>
            <a:endParaRPr sz="2083"/>
          </a:p>
          <a:p>
            <a:pPr algn="ctr">
              <a:lnSpc>
                <a:spcPct val="85000"/>
              </a:lnSpc>
              <a:spcBef>
                <a:spcPts val="500"/>
              </a:spcBef>
            </a:pPr>
            <a:r>
              <a:rPr lang="en-US" sz="2083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Descriptive Analytics</a:t>
            </a:r>
            <a:endParaRPr sz="2083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1321813" y="3594678"/>
            <a:ext cx="2685750" cy="88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52396" tIns="152396" rIns="152396" bIns="152396" anchor="ctr" anchorCtr="0"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US" sz="208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should we do right now?</a:t>
            </a:r>
            <a:endParaRPr sz="208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4440558" y="3594678"/>
            <a:ext cx="2685750" cy="8887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52396" tIns="152396" rIns="152396" bIns="152396" anchor="ctr" anchorCtr="0"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US" sz="208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could happen now/soon?</a:t>
            </a:r>
            <a:endParaRPr sz="208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7548777" y="3594678"/>
            <a:ext cx="2685750" cy="88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52396" tIns="152396" rIns="152396" bIns="152396" anchor="ctr" anchorCtr="0"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US" sz="208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is happening right now?</a:t>
            </a:r>
            <a:endParaRPr sz="208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1321813" y="4626958"/>
            <a:ext cx="2685750" cy="149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52396" tIns="152396" rIns="152396" bIns="152396" anchor="t" anchorCtr="0">
            <a:noAutofit/>
          </a:bodyPr>
          <a:lstStyle/>
          <a:p>
            <a:pPr marL="380985" indent="-264573">
              <a:lnSpc>
                <a:spcPct val="85000"/>
              </a:lnSpc>
              <a:buClr>
                <a:schemeClr val="lt1"/>
              </a:buClr>
              <a:buSzPts val="1400"/>
              <a:buFont typeface="Calibri"/>
              <a:buChar char="⬢"/>
            </a:pP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correlation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0985" indent="-264573">
              <a:lnSpc>
                <a:spcPct val="85000"/>
              </a:lnSpc>
              <a:buClr>
                <a:schemeClr val="lt1"/>
              </a:buClr>
              <a:buSzPts val="1400"/>
              <a:buFont typeface="Calibri"/>
              <a:buChar char="⬢"/>
            </a:pP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enrichment, routing &amp; filtering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0985" indent="-264573">
              <a:lnSpc>
                <a:spcPct val="85000"/>
              </a:lnSpc>
              <a:buClr>
                <a:schemeClr val="lt1"/>
              </a:buClr>
              <a:buSzPts val="1400"/>
              <a:buFont typeface="Calibri"/>
              <a:buChar char="⬢"/>
            </a:pP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pattern matching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0985" indent="-264573">
              <a:lnSpc>
                <a:spcPct val="85000"/>
              </a:lnSpc>
              <a:buClr>
                <a:schemeClr val="lt1"/>
              </a:buClr>
              <a:buSzPts val="1400"/>
              <a:buFont typeface="Calibri"/>
              <a:buChar char="⬢"/>
            </a:pP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rule-based classification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4440563" y="4626958"/>
            <a:ext cx="2685750" cy="149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52396" tIns="152396" rIns="152396" bIns="152396" anchor="t" anchorCtr="0">
            <a:noAutofit/>
          </a:bodyPr>
          <a:lstStyle/>
          <a:p>
            <a:pPr marL="380985" indent="-264573">
              <a:lnSpc>
                <a:spcPct val="85000"/>
              </a:lnSpc>
              <a:buClr>
                <a:schemeClr val="lt1"/>
              </a:buClr>
              <a:buSzPts val="1400"/>
              <a:buFont typeface="Calibri"/>
              <a:buChar char="⬢"/>
            </a:pP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statistical aggregations with UDAF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0985" indent="-264573">
              <a:lnSpc>
                <a:spcPct val="85000"/>
              </a:lnSpc>
              <a:buClr>
                <a:schemeClr val="lt1"/>
              </a:buClr>
              <a:buSzPts val="1400"/>
              <a:buFont typeface="Calibri"/>
              <a:buChar char="⬢"/>
            </a:pP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Spark mllib model deployment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7548771" y="4626958"/>
            <a:ext cx="2685750" cy="149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52396" tIns="152396" rIns="152396" bIns="152396" anchor="t" anchorCtr="0">
            <a:noAutofit/>
          </a:bodyPr>
          <a:lstStyle/>
          <a:p>
            <a:pPr marL="380985" indent="-264573">
              <a:lnSpc>
                <a:spcPct val="85000"/>
              </a:lnSpc>
              <a:buClr>
                <a:schemeClr val="lt1"/>
              </a:buClr>
              <a:buSzPts val="1400"/>
              <a:buFont typeface="Calibri"/>
              <a:buChar char="⬢"/>
            </a:pP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 series dashboards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0985" indent="-264573">
              <a:lnSpc>
                <a:spcPct val="85000"/>
              </a:lnSpc>
              <a:buClr>
                <a:schemeClr val="lt1"/>
              </a:buClr>
              <a:buSzPts val="1400"/>
              <a:buFont typeface="Calibri"/>
              <a:buChar char="⬢"/>
            </a:pP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visualizations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0985" indent="-264573">
              <a:lnSpc>
                <a:spcPct val="85000"/>
              </a:lnSpc>
              <a:buClr>
                <a:schemeClr val="lt1"/>
              </a:buClr>
              <a:buSzPts val="1400"/>
              <a:buFont typeface="Calibri"/>
              <a:buChar char="⬢"/>
            </a:pP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OLAP queries via Druid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5561910"/>
      </p:ext>
    </p:extLst>
  </p:cSld>
  <p:clrMapOvr>
    <a:masterClrMapping/>
  </p:clrMapOvr>
  <p:transition spd="med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7A91-288F-5349-8914-E0AD2E2842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Storm and SAM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F0241-17AC-3247-AF71-953A12665CD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01245" y="1453948"/>
            <a:ext cx="10291010" cy="3564630"/>
          </a:xfrm>
        </p:spPr>
        <p:txBody>
          <a:bodyPr/>
          <a:lstStyle/>
          <a:p>
            <a:r>
              <a:rPr lang="en-US" dirty="0"/>
              <a:t>Receives transactions from Kafka topic: </a:t>
            </a:r>
            <a:r>
              <a:rPr lang="en-US" dirty="0" err="1"/>
              <a:t>incoming_transaction</a:t>
            </a:r>
            <a:endParaRPr lang="en-US" dirty="0"/>
          </a:p>
          <a:p>
            <a:r>
              <a:rPr lang="en-US" dirty="0"/>
              <a:t>Enriches with customer details from </a:t>
            </a:r>
            <a:r>
              <a:rPr lang="en-US" dirty="0" err="1"/>
              <a:t>HBase</a:t>
            </a:r>
            <a:r>
              <a:rPr lang="en-US" dirty="0"/>
              <a:t> tables</a:t>
            </a:r>
          </a:p>
          <a:p>
            <a:r>
              <a:rPr lang="en-US" dirty="0"/>
              <a:t>Utilizes stored PMML Spark machine learning algorithm to predict if a transaction is fraudulent</a:t>
            </a:r>
          </a:p>
          <a:p>
            <a:pPr lvl="1"/>
            <a:r>
              <a:rPr lang="en-US" dirty="0"/>
              <a:t>Model was created using features: </a:t>
            </a:r>
            <a:r>
              <a:rPr lang="en-US" dirty="0" err="1"/>
              <a:t>transactionID</a:t>
            </a:r>
            <a:r>
              <a:rPr lang="en-US" dirty="0"/>
              <a:t>, latitude, longitude, time stamp</a:t>
            </a:r>
          </a:p>
          <a:p>
            <a:r>
              <a:rPr lang="en-US" dirty="0"/>
              <a:t>Publishes transaction to web app UI using </a:t>
            </a:r>
            <a:r>
              <a:rPr lang="en-US" dirty="0" err="1"/>
              <a:t>CometD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31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03063-7665-7944-B900-2283FDEF8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 App 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BD214-8954-9B4A-A3E1-DBCB5BD240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05" r="52541"/>
          <a:stretch/>
        </p:blipFill>
        <p:spPr>
          <a:xfrm>
            <a:off x="463686" y="960444"/>
            <a:ext cx="5207540" cy="58975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39EA0E-E497-D942-AD96-748E221C55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86"/>
          <a:stretch/>
        </p:blipFill>
        <p:spPr>
          <a:xfrm>
            <a:off x="3067456" y="960444"/>
            <a:ext cx="8808226" cy="50123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8BA51E-1B60-7E4E-BDA5-76103E77C2BF}"/>
              </a:ext>
            </a:extLst>
          </p:cNvPr>
          <p:cNvSpPr/>
          <p:nvPr/>
        </p:nvSpPr>
        <p:spPr>
          <a:xfrm>
            <a:off x="3067456" y="4406630"/>
            <a:ext cx="1436450" cy="291830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93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Hortonworks Presentation Template">
  <a:themeElements>
    <a:clrScheme name="Custom 1">
      <a:dk1>
        <a:srgbClr val="000000"/>
      </a:dk1>
      <a:lt1>
        <a:srgbClr val="1E1E1E"/>
      </a:lt1>
      <a:dk2>
        <a:srgbClr val="FFFFFF"/>
      </a:dk2>
      <a:lt2>
        <a:srgbClr val="FFC61E"/>
      </a:lt2>
      <a:accent1>
        <a:srgbClr val="3FAE2A"/>
      </a:accent1>
      <a:accent2>
        <a:srgbClr val="3DB5E6"/>
      </a:accent2>
      <a:accent3>
        <a:srgbClr val="44697D"/>
      </a:accent3>
      <a:accent4>
        <a:srgbClr val="DAD9D6"/>
      </a:accent4>
      <a:accent5>
        <a:srgbClr val="3B8640"/>
      </a:accent5>
      <a:accent6>
        <a:srgbClr val="FF700A"/>
      </a:accent6>
      <a:hlink>
        <a:srgbClr val="000000"/>
      </a:hlink>
      <a:folHlink>
        <a:srgbClr val="42424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solidFill>
            <a:schemeClr val="accent1"/>
          </a:solidFill>
        </a:ln>
        <a:effectLst/>
      </a:spPr>
      <a:bodyPr lIns="182880" tIns="182880" rIns="182880" bIns="182880" rtlCol="0" anchor="ctr" anchorCtr="0">
        <a:noAutofit/>
      </a:bodyPr>
      <a:lstStyle>
        <a:defPPr algn="ctr">
          <a:lnSpc>
            <a:spcPct val="85000"/>
          </a:lnSpc>
          <a:spcBef>
            <a:spcPts val="600"/>
          </a:spcBef>
          <a:defRPr sz="2800" dirty="0" err="1" smtClean="0">
            <a:solidFill>
              <a:schemeClr val="tx2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 anchor="ctr" anchorCtr="0">
        <a:spAutoFit/>
      </a:bodyPr>
      <a:lstStyle>
        <a:defPPr algn="ctr">
          <a:lnSpc>
            <a:spcPct val="85000"/>
          </a:lnSpc>
          <a:spcBef>
            <a:spcPts val="600"/>
          </a:spcBef>
          <a:defRPr sz="28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ortonworks_16X9_Template_Mar 1 2016" id="{04EE343F-3A3B-694C-8CCD-8DEFD5C5A376}" vid="{B09C8178-5594-874C-A1FC-3D3E6818EE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 POV_Retail Banking_VF</Template>
  <TotalTime>3568</TotalTime>
  <Words>492</Words>
  <Application>Microsoft Macintosh PowerPoint</Application>
  <PresentationFormat>Widescreen</PresentationFormat>
  <Paragraphs>77</Paragraphs>
  <Slides>10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ヒラギノ角ゴ Pro W3</vt:lpstr>
      <vt:lpstr>Arial</vt:lpstr>
      <vt:lpstr>Calibri</vt:lpstr>
      <vt:lpstr>Lucida Grande</vt:lpstr>
      <vt:lpstr>Noto Sans Symbols</vt:lpstr>
      <vt:lpstr>Wingdings</vt:lpstr>
      <vt:lpstr>Wingdings 2</vt:lpstr>
      <vt:lpstr>Hortonworks Presentation Template</vt:lpstr>
      <vt:lpstr>think-cell Slide</vt:lpstr>
      <vt:lpstr>PowerPoint Presentation</vt:lpstr>
      <vt:lpstr>Credit Card Fraud Demo Overview</vt:lpstr>
      <vt:lpstr>Architecture</vt:lpstr>
      <vt:lpstr>Apache NiFi</vt:lpstr>
      <vt:lpstr>Introducing Hortonworks Streaming Analytics Manager (SAM)</vt:lpstr>
      <vt:lpstr>Stream Builder</vt:lpstr>
      <vt:lpstr>SAM is All about Doing Real-Time Analytics on Streams</vt:lpstr>
      <vt:lpstr>Storm and SAM</vt:lpstr>
      <vt:lpstr>Web App UI</vt:lpstr>
      <vt:lpstr>Demo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When to enter a ticket into for Proposal Request?</dc:title>
  <dc:creator>Amy Holmes</dc:creator>
  <cp:lastModifiedBy>Taylor Herson</cp:lastModifiedBy>
  <cp:revision>59</cp:revision>
  <dcterms:created xsi:type="dcterms:W3CDTF">2017-02-09T17:00:59Z</dcterms:created>
  <dcterms:modified xsi:type="dcterms:W3CDTF">2018-04-11T14:02:17Z</dcterms:modified>
</cp:coreProperties>
</file>